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3" r:id="rId1"/>
  </p:sldMasterIdLst>
  <p:sldIdLst>
    <p:sldId id="256" r:id="rId2"/>
    <p:sldId id="260" r:id="rId3"/>
    <p:sldId id="261" r:id="rId4"/>
    <p:sldId id="262" r:id="rId5"/>
    <p:sldId id="263" r:id="rId6"/>
    <p:sldId id="257" r:id="rId7"/>
    <p:sldId id="258" r:id="rId8"/>
    <p:sldId id="259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4" d="100"/>
          <a:sy n="64" d="100"/>
        </p:scale>
        <p:origin x="-6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smtClean="0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charset="0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smtClean="0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A7FDD22E-3278-6B4D-9EA1-3E8F348BC1BD}" type="datetimeFigureOut">
              <a:rPr lang="en-US" smtClean="0"/>
              <a:t>10/16/12</a:t>
            </a:fld>
            <a:endParaRPr lang="en-US"/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FDD22E-3278-6B4D-9EA1-3E8F348BC1BD}" type="datetimeFigureOut">
              <a:rPr lang="en-US" smtClean="0"/>
              <a:t>10/16/12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9EF342-3B31-C64B-93D1-23E438532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738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FDD22E-3278-6B4D-9EA1-3E8F348BC1BD}" type="datetimeFigureOut">
              <a:rPr lang="en-US" smtClean="0"/>
              <a:t>10/16/12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9EF342-3B31-C64B-93D1-23E438532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013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FDD22E-3278-6B4D-9EA1-3E8F348BC1BD}" type="datetimeFigureOut">
              <a:rPr lang="en-US" smtClean="0"/>
              <a:t>10/16/12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9EF342-3B31-C64B-93D1-23E438532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847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FDD22E-3278-6B4D-9EA1-3E8F348BC1BD}" type="datetimeFigureOut">
              <a:rPr lang="en-US" smtClean="0"/>
              <a:t>10/16/12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9EF342-3B31-C64B-93D1-23E438532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732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FDD22E-3278-6B4D-9EA1-3E8F348BC1BD}" type="datetimeFigureOut">
              <a:rPr lang="en-US" smtClean="0"/>
              <a:t>10/16/12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9EF342-3B31-C64B-93D1-23E438532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28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FDD22E-3278-6B4D-9EA1-3E8F348BC1BD}" type="datetimeFigureOut">
              <a:rPr lang="en-US" smtClean="0"/>
              <a:t>10/16/12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9EF342-3B31-C64B-93D1-23E438532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727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FDD22E-3278-6B4D-9EA1-3E8F348BC1BD}" type="datetimeFigureOut">
              <a:rPr lang="en-US" smtClean="0"/>
              <a:t>10/16/12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9EF342-3B31-C64B-93D1-23E438532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469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FDD22E-3278-6B4D-9EA1-3E8F348BC1BD}" type="datetimeFigureOut">
              <a:rPr lang="en-US" smtClean="0"/>
              <a:t>10/16/12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9EF342-3B31-C64B-93D1-23E438532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570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FDD22E-3278-6B4D-9EA1-3E8F348BC1BD}" type="datetimeFigureOut">
              <a:rPr lang="en-US" smtClean="0"/>
              <a:t>10/16/12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9EF342-3B31-C64B-93D1-23E438532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18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FDD22E-3278-6B4D-9EA1-3E8F348BC1BD}" type="datetimeFigureOut">
              <a:rPr lang="en-US" smtClean="0"/>
              <a:t>10/16/12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9EF342-3B31-C64B-93D1-23E438532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046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8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A7FDD22E-3278-6B4D-9EA1-3E8F348BC1BD}" type="datetimeFigureOut">
              <a:rPr lang="en-US" smtClean="0"/>
              <a:t>10/16/12</a:t>
            </a:fld>
            <a:endParaRPr lang="en-US"/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09EF342-3B31-C64B-93D1-23E438532F0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Futura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Futura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Futura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Futura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Futura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Futura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Futura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Futura" charset="0"/>
          <a:ea typeface="ＭＳ Ｐゴシック" charset="0"/>
          <a:cs typeface="ＭＳ Ｐゴシック" charset="0"/>
        </a:defRPr>
      </a:lvl9pPr>
    </p:titleStyle>
    <p:bodyStyle>
      <a:lvl1pPr marL="465138" indent="-465138" algn="l" rtl="0" eaLnBrk="1" fontAlgn="base" hangingPunct="1">
        <a:spcBef>
          <a:spcPct val="20000"/>
        </a:spcBef>
        <a:spcAft>
          <a:spcPct val="0"/>
        </a:spcAft>
        <a:buClr>
          <a:srgbClr val="2D5902"/>
        </a:buClr>
        <a:buFont typeface="Wingdings" charset="0"/>
        <a:buChar char="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965200" indent="-385763" algn="l" rtl="0" eaLnBrk="1" fontAlgn="base" hangingPunct="1">
        <a:spcBef>
          <a:spcPct val="20000"/>
        </a:spcBef>
        <a:spcAft>
          <a:spcPct val="0"/>
        </a:spcAft>
        <a:buClr>
          <a:srgbClr val="2D5902"/>
        </a:buClr>
        <a:buFont typeface="Wingdings" charset="0"/>
        <a:buChar char=""/>
        <a:defRPr kumimoji="1" sz="2800">
          <a:solidFill>
            <a:schemeClr val="tx1"/>
          </a:solidFill>
          <a:latin typeface="+mn-lt"/>
          <a:ea typeface="+mn-ea"/>
        </a:defRPr>
      </a:lvl2pPr>
      <a:lvl3pPr marL="1484313" indent="-331788" algn="l" rtl="0" eaLnBrk="1" fontAlgn="base" hangingPunct="1">
        <a:spcBef>
          <a:spcPct val="20000"/>
        </a:spcBef>
        <a:spcAft>
          <a:spcPct val="0"/>
        </a:spcAft>
        <a:buClr>
          <a:srgbClr val="2D5902"/>
        </a:buClr>
        <a:buFont typeface="Wingdings" charset="0"/>
        <a:buChar char=""/>
        <a:defRPr kumimoji="1" sz="2400">
          <a:solidFill>
            <a:schemeClr val="tx1"/>
          </a:solidFill>
          <a:latin typeface="+mn-lt"/>
          <a:ea typeface="+mn-ea"/>
        </a:defRPr>
      </a:lvl3pPr>
      <a:lvl4pPr marL="1949450" indent="-296863" algn="l" rtl="0" eaLnBrk="1" fontAlgn="base" hangingPunct="1">
        <a:spcBef>
          <a:spcPct val="20000"/>
        </a:spcBef>
        <a:spcAft>
          <a:spcPct val="0"/>
        </a:spcAft>
        <a:buClr>
          <a:srgbClr val="2D5902"/>
        </a:buClr>
        <a:buFont typeface="Wingdings" charset="0"/>
        <a:buChar char=""/>
        <a:defRPr kumimoji="1" sz="2000">
          <a:solidFill>
            <a:schemeClr val="tx1"/>
          </a:solidFill>
          <a:latin typeface="+mn-lt"/>
          <a:ea typeface="+mn-ea"/>
        </a:defRPr>
      </a:lvl4pPr>
      <a:lvl5pPr marL="2343150" indent="-279400" algn="l" rtl="0" eaLnBrk="1" fontAlgn="base" hangingPunct="1">
        <a:spcBef>
          <a:spcPct val="20000"/>
        </a:spcBef>
        <a:spcAft>
          <a:spcPct val="0"/>
        </a:spcAft>
        <a:buClr>
          <a:srgbClr val="2D5902"/>
        </a:buClr>
        <a:buFont typeface="Wingdings" charset="0"/>
        <a:buChar char=""/>
        <a:defRPr kumimoji="1" sz="2000">
          <a:solidFill>
            <a:schemeClr val="tx1"/>
          </a:solidFill>
          <a:latin typeface="+mn-lt"/>
          <a:ea typeface="+mn-ea"/>
        </a:defRPr>
      </a:lvl5pPr>
      <a:lvl6pPr marL="2800350" indent="-279400" algn="l" rtl="0" eaLnBrk="1" fontAlgn="base" hangingPunct="1">
        <a:spcBef>
          <a:spcPct val="20000"/>
        </a:spcBef>
        <a:spcAft>
          <a:spcPct val="0"/>
        </a:spcAft>
        <a:buClr>
          <a:srgbClr val="2D5902"/>
        </a:buClr>
        <a:buFont typeface="Wingdings" charset="0"/>
        <a:buChar char=""/>
        <a:defRPr kumimoji="1" sz="2000">
          <a:solidFill>
            <a:schemeClr val="tx1"/>
          </a:solidFill>
          <a:latin typeface="+mn-lt"/>
          <a:ea typeface="+mn-ea"/>
        </a:defRPr>
      </a:lvl6pPr>
      <a:lvl7pPr marL="3257550" indent="-279400" algn="l" rtl="0" eaLnBrk="1" fontAlgn="base" hangingPunct="1">
        <a:spcBef>
          <a:spcPct val="20000"/>
        </a:spcBef>
        <a:spcAft>
          <a:spcPct val="0"/>
        </a:spcAft>
        <a:buClr>
          <a:srgbClr val="2D5902"/>
        </a:buClr>
        <a:buFont typeface="Wingdings" charset="0"/>
        <a:buChar char=""/>
        <a:defRPr kumimoji="1" sz="2000">
          <a:solidFill>
            <a:schemeClr val="tx1"/>
          </a:solidFill>
          <a:latin typeface="+mn-lt"/>
          <a:ea typeface="+mn-ea"/>
        </a:defRPr>
      </a:lvl7pPr>
      <a:lvl8pPr marL="3714750" indent="-279400" algn="l" rtl="0" eaLnBrk="1" fontAlgn="base" hangingPunct="1">
        <a:spcBef>
          <a:spcPct val="20000"/>
        </a:spcBef>
        <a:spcAft>
          <a:spcPct val="0"/>
        </a:spcAft>
        <a:buClr>
          <a:srgbClr val="2D5902"/>
        </a:buClr>
        <a:buFont typeface="Wingdings" charset="0"/>
        <a:buChar char=""/>
        <a:defRPr kumimoji="1" sz="2000">
          <a:solidFill>
            <a:schemeClr val="tx1"/>
          </a:solidFill>
          <a:latin typeface="+mn-lt"/>
          <a:ea typeface="+mn-ea"/>
        </a:defRPr>
      </a:lvl8pPr>
      <a:lvl9pPr marL="4171950" indent="-279400" algn="l" rtl="0" eaLnBrk="1" fontAlgn="base" hangingPunct="1">
        <a:spcBef>
          <a:spcPct val="20000"/>
        </a:spcBef>
        <a:spcAft>
          <a:spcPct val="0"/>
        </a:spcAft>
        <a:buClr>
          <a:srgbClr val="2D5902"/>
        </a:buClr>
        <a:buFont typeface="Wingdings" charset="0"/>
        <a:buChar char="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Physical Properties and Changes </a:t>
            </a:r>
            <a:r>
              <a:rPr lang="en-US" sz="3200" i="1" dirty="0" smtClean="0"/>
              <a:t>(Continued)</a:t>
            </a:r>
            <a:endParaRPr lang="en-US" sz="32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Mixtures and Solutions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09713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0" lang="en-US" dirty="0" smtClean="0"/>
              <a:t>What is a Mixture? </a:t>
            </a:r>
            <a:br>
              <a:rPr kumimoji="0"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lphaUcPeriod"/>
            </a:pPr>
            <a:r>
              <a:rPr kumimoji="0" lang="en-US" b="1" dirty="0" smtClean="0"/>
              <a:t>Mixtures</a:t>
            </a:r>
            <a:r>
              <a:rPr kumimoji="0" lang="en-US" dirty="0" smtClean="0"/>
              <a:t> are combinations of substances that are NOT bonded together and can be separated by physical processes.</a:t>
            </a:r>
          </a:p>
          <a:p>
            <a:pPr lvl="1"/>
            <a:r>
              <a:rPr lang="en-US" dirty="0" smtClean="0"/>
              <a:t>Sand and stones</a:t>
            </a:r>
          </a:p>
          <a:p>
            <a:pPr lvl="1"/>
            <a:r>
              <a:rPr lang="en-US" dirty="0" smtClean="0"/>
              <a:t>Flour and sugar</a:t>
            </a:r>
          </a:p>
          <a:p>
            <a:pPr lvl="1"/>
            <a:r>
              <a:rPr lang="en-US" dirty="0" smtClean="0"/>
              <a:t>Cereal and milk</a:t>
            </a:r>
          </a:p>
          <a:p>
            <a:pPr marL="514350" indent="-514350">
              <a:buFont typeface="+mj-lt"/>
              <a:buAutoNum type="alphaUcPeriod" startAt="2"/>
            </a:pPr>
            <a:r>
              <a:rPr lang="en-US" dirty="0"/>
              <a:t>M</a:t>
            </a:r>
            <a:r>
              <a:rPr kumimoji="0" lang="en-US" dirty="0" smtClean="0"/>
              <a:t>ixtures contain substances that are </a:t>
            </a:r>
            <a:r>
              <a:rPr kumimoji="0" lang="en-US" b="1" dirty="0" smtClean="0">
                <a:solidFill>
                  <a:srgbClr val="FF0000"/>
                </a:solidFill>
              </a:rPr>
              <a:t>not</a:t>
            </a:r>
            <a:r>
              <a:rPr kumimoji="0" lang="en-US" dirty="0" smtClean="0">
                <a:solidFill>
                  <a:srgbClr val="FF0000"/>
                </a:solidFill>
              </a:rPr>
              <a:t> </a:t>
            </a:r>
            <a:r>
              <a:rPr kumimoji="0" lang="en-US" b="1" dirty="0" smtClean="0">
                <a:solidFill>
                  <a:srgbClr val="FF0000"/>
                </a:solidFill>
              </a:rPr>
              <a:t>mixed evenly</a:t>
            </a:r>
            <a:r>
              <a:rPr kumimoji="0" lang="en-US" dirty="0" smtClean="0"/>
              <a:t> and have different compositions in different areas.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19164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0" lang="en-US" dirty="0" smtClean="0"/>
              <a:t>What is a Solution?</a:t>
            </a:r>
            <a:br>
              <a:rPr kumimoji="0"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1795261"/>
            <a:ext cx="7986171" cy="4755664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lphaUcPeriod" startAt="3"/>
            </a:pPr>
            <a:r>
              <a:rPr kumimoji="0" lang="en-US" sz="2800" b="1" dirty="0" smtClean="0"/>
              <a:t>Solutions</a:t>
            </a:r>
            <a:r>
              <a:rPr kumimoji="0" lang="en-US" sz="2800" dirty="0" smtClean="0"/>
              <a:t> are made of different combinations of solids, liquids and gases.</a:t>
            </a:r>
          </a:p>
          <a:p>
            <a:pPr lvl="1">
              <a:lnSpc>
                <a:spcPct val="90000"/>
              </a:lnSpc>
            </a:pPr>
            <a:r>
              <a:rPr kumimoji="0" lang="en-US" dirty="0" smtClean="0"/>
              <a:t>Salt water and sugar water are</a:t>
            </a:r>
            <a:r>
              <a:rPr kumimoji="0" lang="en-US" b="1" i="1" dirty="0" smtClean="0"/>
              <a:t> liquid-solid</a:t>
            </a:r>
            <a:r>
              <a:rPr kumimoji="0" lang="en-US" dirty="0" smtClean="0"/>
              <a:t> solutions.</a:t>
            </a:r>
          </a:p>
          <a:p>
            <a:pPr lvl="1">
              <a:lnSpc>
                <a:spcPct val="90000"/>
              </a:lnSpc>
            </a:pPr>
            <a:r>
              <a:rPr kumimoji="0" lang="en-US" dirty="0" smtClean="0"/>
              <a:t>Carbonated beverages are </a:t>
            </a:r>
            <a:r>
              <a:rPr kumimoji="0" lang="en-US" b="1" i="1" dirty="0" smtClean="0"/>
              <a:t>liquid-gas</a:t>
            </a:r>
            <a:r>
              <a:rPr kumimoji="0" lang="en-US" dirty="0" smtClean="0"/>
              <a:t> solutions.</a:t>
            </a:r>
          </a:p>
          <a:p>
            <a:pPr lvl="1"/>
            <a:endParaRPr kumimoji="0" lang="en-US" dirty="0" smtClean="0"/>
          </a:p>
          <a:p>
            <a:pPr marL="514350" indent="-514350">
              <a:buFont typeface="+mj-lt"/>
              <a:buAutoNum type="alphaUcPeriod" startAt="4"/>
            </a:pPr>
            <a:r>
              <a:rPr kumimoji="0" lang="en-US" sz="2800" dirty="0" smtClean="0"/>
              <a:t>Two or more substances </a:t>
            </a:r>
            <a:r>
              <a:rPr kumimoji="0" lang="en-US" sz="2800" b="1" u="sng" dirty="0" smtClean="0">
                <a:solidFill>
                  <a:srgbClr val="FF0000"/>
                </a:solidFill>
              </a:rPr>
              <a:t>evenly</a:t>
            </a:r>
            <a:r>
              <a:rPr kumimoji="0" lang="en-US" sz="2800" dirty="0" smtClean="0">
                <a:solidFill>
                  <a:srgbClr val="FF0000"/>
                </a:solidFill>
              </a:rPr>
              <a:t> </a:t>
            </a:r>
            <a:r>
              <a:rPr kumimoji="0" lang="en-US" sz="2800" dirty="0" smtClean="0"/>
              <a:t>mixed on a </a:t>
            </a:r>
            <a:r>
              <a:rPr kumimoji="0" lang="en-US" sz="2800" b="1" i="1" dirty="0" smtClean="0"/>
              <a:t>molecular</a:t>
            </a:r>
            <a:r>
              <a:rPr kumimoji="0" lang="en-US" sz="2800" dirty="0" smtClean="0"/>
              <a:t> level but not bonded together are called a SOLUTION.</a:t>
            </a:r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148396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755" y="274638"/>
            <a:ext cx="8957245" cy="1143000"/>
          </a:xfrm>
        </p:spPr>
        <p:txBody>
          <a:bodyPr>
            <a:normAutofit/>
          </a:bodyPr>
          <a:lstStyle/>
          <a:p>
            <a:r>
              <a:rPr kumimoji="0" lang="en-US" dirty="0" smtClean="0"/>
              <a:t>What is a Solution?</a:t>
            </a:r>
            <a:r>
              <a:rPr kumimoji="0" lang="en-US" sz="2200" dirty="0" smtClean="0"/>
              <a:t>(cont’d)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7112"/>
            <a:ext cx="8129044" cy="4890805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5"/>
            </a:pPr>
            <a:r>
              <a:rPr kumimoji="0" lang="en-US" dirty="0" smtClean="0"/>
              <a:t>The substance that dissolves in a solution is the SOLUTE; the SOLVENT is the substance that dissolves the solute.</a:t>
            </a:r>
          </a:p>
          <a:p>
            <a:pPr lvl="1"/>
            <a:r>
              <a:rPr lang="en-US" dirty="0" smtClean="0"/>
              <a:t>Hot chocolate mix into hot water – the mix is the </a:t>
            </a:r>
            <a:r>
              <a:rPr lang="en-US" b="1" i="1" dirty="0" smtClean="0"/>
              <a:t>solute</a:t>
            </a:r>
            <a:r>
              <a:rPr lang="en-US" dirty="0" smtClean="0"/>
              <a:t> because it is </a:t>
            </a:r>
            <a:r>
              <a:rPr lang="en-US" b="1" i="1" dirty="0" smtClean="0"/>
              <a:t>being diss</a:t>
            </a:r>
            <a:r>
              <a:rPr lang="en-US" b="1" dirty="0" smtClean="0"/>
              <a:t>olved</a:t>
            </a:r>
            <a:r>
              <a:rPr lang="en-US" dirty="0" smtClean="0"/>
              <a:t> and the hot water is the </a:t>
            </a:r>
            <a:r>
              <a:rPr lang="en-US" b="1" i="1" dirty="0" smtClean="0"/>
              <a:t>solvent</a:t>
            </a:r>
            <a:r>
              <a:rPr lang="en-US" dirty="0" smtClean="0"/>
              <a:t> because it </a:t>
            </a:r>
            <a:r>
              <a:rPr lang="en-US" b="1" i="1" dirty="0" smtClean="0"/>
              <a:t>is doing the dissolving. </a:t>
            </a:r>
            <a:endParaRPr kumimoji="0" lang="en-US" b="1" i="1" dirty="0" smtClean="0"/>
          </a:p>
          <a:p>
            <a:pPr marL="514350" indent="-514350">
              <a:buFont typeface="+mj-lt"/>
              <a:buAutoNum type="alphaUcPeriod" startAt="6"/>
            </a:pPr>
            <a:r>
              <a:rPr kumimoji="0" lang="en-US" dirty="0" smtClean="0"/>
              <a:t>A solid that falls out of solution is called a PRECIPITATE.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1944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Chemical Properties and Changes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9721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Chemical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A. Chemical property</a:t>
            </a:r>
            <a:r>
              <a:rPr lang="en-US" dirty="0" smtClean="0"/>
              <a:t> - Characteristic that gives a substance the ability to undergo a change that results in a new substance.</a:t>
            </a:r>
          </a:p>
          <a:p>
            <a:pPr lvl="1"/>
            <a:r>
              <a:rPr lang="en-US" dirty="0" smtClean="0"/>
              <a:t>Flammability</a:t>
            </a:r>
          </a:p>
          <a:p>
            <a:pPr lvl="1"/>
            <a:r>
              <a:rPr lang="en-US" dirty="0" smtClean="0"/>
              <a:t>Reacts with oxygen, light, water, or other substances.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95756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Chemical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B. Chemical Change </a:t>
            </a:r>
            <a:r>
              <a:rPr lang="en-US" dirty="0" smtClean="0"/>
              <a:t>– Change in the identity of a substance due to its chemical properties.</a:t>
            </a:r>
          </a:p>
          <a:p>
            <a:pPr lvl="1"/>
            <a:r>
              <a:rPr lang="en-US" dirty="0" smtClean="0"/>
              <a:t>Signs of a chemical change can include production of bubbles, heat, light, smoke, sounds, or color change.</a:t>
            </a:r>
          </a:p>
          <a:p>
            <a:pPr lvl="1"/>
            <a:r>
              <a:rPr lang="en-US" dirty="0" smtClean="0"/>
              <a:t>Chemical changes are not reversible using physical means.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86528" y="378767"/>
            <a:ext cx="20441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Begin Here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2728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Chemical Properties and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C. </a:t>
            </a:r>
            <a:r>
              <a:rPr lang="en-US" b="1" dirty="0" smtClean="0"/>
              <a:t>Law of Conservation of Mass </a:t>
            </a:r>
            <a:r>
              <a:rPr lang="en-US" dirty="0" smtClean="0"/>
              <a:t>– mass is never lost or gained in a chemical reaction.</a:t>
            </a:r>
          </a:p>
          <a:p>
            <a:pPr lvl="1"/>
            <a:r>
              <a:rPr lang="en-US" dirty="0" smtClean="0"/>
              <a:t>When material is burned, residue is less massive than the original material.</a:t>
            </a:r>
          </a:p>
          <a:p>
            <a:pPr lvl="1"/>
            <a:r>
              <a:rPr lang="en-US" dirty="0" smtClean="0"/>
              <a:t>Ash, smoke, and gases escaped into the air.</a:t>
            </a:r>
          </a:p>
          <a:p>
            <a:pPr lvl="1"/>
            <a:r>
              <a:rPr lang="en-US" dirty="0" smtClean="0"/>
              <a:t>Their mass was not lost, only relocated.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991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Mimosa">
  <a:themeElements>
    <a:clrScheme name="Mimosa 1">
      <a:dk1>
        <a:srgbClr val="000000"/>
      </a:dk1>
      <a:lt1>
        <a:srgbClr val="E8C567"/>
      </a:lt1>
      <a:dk2>
        <a:srgbClr val="2A5401"/>
      </a:dk2>
      <a:lt2>
        <a:srgbClr val="969696"/>
      </a:lt2>
      <a:accent1>
        <a:srgbClr val="FBDF53"/>
      </a:accent1>
      <a:accent2>
        <a:srgbClr val="FF9966"/>
      </a:accent2>
      <a:accent3>
        <a:srgbClr val="F2DFB8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Mimosa">
      <a:majorFont>
        <a:latin typeface="Futura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Mimosa 1">
        <a:dk1>
          <a:srgbClr val="000000"/>
        </a:dk1>
        <a:lt1>
          <a:srgbClr val="E8C567"/>
        </a:lt1>
        <a:dk2>
          <a:srgbClr val="2A5401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2DFB8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mosa 2">
        <a:dk1>
          <a:srgbClr val="000000"/>
        </a:dk1>
        <a:lt1>
          <a:srgbClr val="E8C567"/>
        </a:lt1>
        <a:dk2>
          <a:srgbClr val="2B5502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F2DFB8"/>
        </a:accent3>
        <a:accent4>
          <a:srgbClr val="000000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Mimosa.thmx</Template>
  <TotalTime>169</TotalTime>
  <Words>339</Words>
  <Application>Microsoft Macintosh PowerPoint</Application>
  <PresentationFormat>On-screen Show (4:3)</PresentationFormat>
  <Paragraphs>33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Mimosa</vt:lpstr>
      <vt:lpstr>Physical Properties and Changes (Continued)</vt:lpstr>
      <vt:lpstr>What is a Mixture?  </vt:lpstr>
      <vt:lpstr>What is a Solution? </vt:lpstr>
      <vt:lpstr>What is a Solution?(cont’d)</vt:lpstr>
      <vt:lpstr>Chemical Properties and Changes</vt:lpstr>
      <vt:lpstr>Chemical Properties</vt:lpstr>
      <vt:lpstr>Chemical Changes</vt:lpstr>
      <vt:lpstr>Chemical Properties and Changes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Chemical Properties and Changes</dc:title>
  <dc:creator>St. Aloysius</dc:creator>
  <cp:lastModifiedBy>St. Aloysius</cp:lastModifiedBy>
  <cp:revision>9</cp:revision>
  <dcterms:created xsi:type="dcterms:W3CDTF">2012-10-16T12:06:09Z</dcterms:created>
  <dcterms:modified xsi:type="dcterms:W3CDTF">2012-10-16T14:55:39Z</dcterms:modified>
</cp:coreProperties>
</file>